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6" r:id="rId3"/>
    <p:sldId id="258" r:id="rId4"/>
    <p:sldId id="257" r:id="rId5"/>
    <p:sldId id="259" r:id="rId6"/>
    <p:sldId id="260" r:id="rId7"/>
    <p:sldId id="264" r:id="rId8"/>
    <p:sldId id="265" r:id="rId9"/>
    <p:sldId id="285" r:id="rId10"/>
    <p:sldId id="277" r:id="rId11"/>
    <p:sldId id="283" r:id="rId12"/>
    <p:sldId id="266" r:id="rId13"/>
    <p:sldId id="267" r:id="rId14"/>
    <p:sldId id="268" r:id="rId15"/>
    <p:sldId id="269" r:id="rId16"/>
    <p:sldId id="281" r:id="rId17"/>
    <p:sldId id="284" r:id="rId18"/>
    <p:sldId id="278" r:id="rId19"/>
    <p:sldId id="279" r:id="rId20"/>
    <p:sldId id="276" r:id="rId21"/>
    <p:sldId id="280" r:id="rId22"/>
    <p:sldId id="282" r:id="rId23"/>
    <p:sldId id="274" r:id="rId24"/>
    <p:sldId id="272" r:id="rId25"/>
    <p:sldId id="261" r:id="rId26"/>
    <p:sldId id="273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19" d="100"/>
          <a:sy n="119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Conformal WIRELESS BATTERY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pPr algn="l"/>
            <a:r>
              <a:rPr lang="en-US" dirty="0" smtClean="0"/>
              <a:t>SD1003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Advisor:</a:t>
            </a:r>
          </a:p>
          <a:p>
            <a:pPr algn="l"/>
            <a:r>
              <a:rPr lang="en-US" dirty="0" smtClean="0"/>
              <a:t>Ben </a:t>
            </a:r>
            <a:r>
              <a:rPr lang="en-US" dirty="0" err="1" smtClean="0"/>
              <a:t>Braaten</a:t>
            </a:r>
            <a:endParaRPr lang="en-US" dirty="0" smtClean="0"/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Team members:</a:t>
            </a:r>
          </a:p>
          <a:p>
            <a:pPr algn="l"/>
            <a:r>
              <a:rPr lang="en-US" dirty="0" smtClean="0"/>
              <a:t>Casey </a:t>
            </a:r>
            <a:r>
              <a:rPr lang="en-US" dirty="0" err="1" smtClean="0"/>
              <a:t>Brossart</a:t>
            </a:r>
            <a:endParaRPr lang="en-US" dirty="0" smtClean="0"/>
          </a:p>
          <a:p>
            <a:pPr algn="l"/>
            <a:r>
              <a:rPr lang="en-US" dirty="0" smtClean="0"/>
              <a:t>Chris Pickett</a:t>
            </a:r>
          </a:p>
          <a:p>
            <a:pPr algn="l"/>
            <a:r>
              <a:rPr lang="en-US" dirty="0" smtClean="0"/>
              <a:t>Matt </a:t>
            </a:r>
            <a:r>
              <a:rPr lang="en-US" dirty="0" err="1" smtClean="0"/>
              <a:t>Lommen</a:t>
            </a:r>
            <a:endParaRPr lang="en-US" dirty="0" smtClean="0"/>
          </a:p>
          <a:p>
            <a:pPr algn="l"/>
            <a:r>
              <a:rPr lang="en-US" dirty="0" smtClean="0"/>
              <a:t>Matt </a:t>
            </a:r>
            <a:r>
              <a:rPr lang="en-US" dirty="0" err="1" smtClean="0"/>
              <a:t>Sandbakken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Lommen’s</a:t>
            </a:r>
            <a:r>
              <a:rPr lang="en-US" dirty="0" smtClean="0"/>
              <a:t> </a:t>
            </a:r>
            <a:r>
              <a:rPr lang="en-US" dirty="0" err="1" smtClean="0"/>
              <a:t>Microstrip</a:t>
            </a:r>
            <a:r>
              <a:rPr lang="en-US" dirty="0" smtClean="0"/>
              <a:t> Calculator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048000"/>
            <a:ext cx="8458200" cy="4525963"/>
          </a:xfrm>
        </p:spPr>
        <p:txBody>
          <a:bodyPr>
            <a:normAutofit/>
          </a:bodyPr>
          <a:lstStyle/>
          <a:p>
            <a:pPr lvl="0"/>
            <a:r>
              <a:rPr lang="en-US" sz="2200" dirty="0" smtClean="0"/>
              <a:t>Allows all active components to be mounted on the top side of the board</a:t>
            </a:r>
          </a:p>
          <a:p>
            <a:pPr lvl="0"/>
            <a:r>
              <a:rPr lang="en-US" sz="2200" dirty="0" smtClean="0"/>
              <a:t>Susceptible to cross-talk and unintentional radiation</a:t>
            </a:r>
          </a:p>
          <a:p>
            <a:pPr lvl="0"/>
            <a:r>
              <a:rPr lang="en-US" sz="2200" dirty="0" smtClean="0"/>
              <a:t>Calculates W or Z</a:t>
            </a:r>
            <a:r>
              <a:rPr lang="en-US" sz="2200" baseline="-25000" dirty="0" smtClean="0"/>
              <a:t>0</a:t>
            </a:r>
            <a:r>
              <a:rPr lang="en-US" sz="2200" dirty="0" smtClean="0"/>
              <a:t> given H and </a:t>
            </a:r>
            <a:r>
              <a:rPr lang="en-US" sz="2200" dirty="0" err="1" smtClean="0"/>
              <a:t>ε</a:t>
            </a:r>
            <a:r>
              <a:rPr lang="en-US" sz="2200" baseline="-25000" dirty="0" err="1" smtClean="0"/>
              <a:t>r</a:t>
            </a:r>
            <a:r>
              <a:rPr lang="en-US" sz="2200" baseline="-25000" dirty="0" smtClean="0"/>
              <a:t> </a:t>
            </a:r>
            <a:endParaRPr lang="en-US" sz="2200" dirty="0" smtClean="0"/>
          </a:p>
          <a:p>
            <a:pPr lvl="0"/>
            <a:r>
              <a:rPr lang="en-US" sz="2200" dirty="0" smtClean="0"/>
              <a:t>Important to match the characteristic impedance of </a:t>
            </a:r>
            <a:r>
              <a:rPr lang="en-US" sz="2200" dirty="0" err="1" smtClean="0"/>
              <a:t>microstrip</a:t>
            </a:r>
            <a:r>
              <a:rPr lang="en-US" sz="2200" dirty="0" smtClean="0"/>
              <a:t> line to that of the source.</a:t>
            </a:r>
          </a:p>
          <a:p>
            <a:pPr lvl="1"/>
            <a:r>
              <a:rPr lang="en-US" sz="1800" dirty="0" smtClean="0"/>
              <a:t>Maximum power is delivered</a:t>
            </a:r>
          </a:p>
          <a:p>
            <a:pPr lvl="1"/>
            <a:r>
              <a:rPr lang="en-US" sz="1800" dirty="0" smtClean="0"/>
              <a:t>Improves signal-to-noise ratio</a:t>
            </a:r>
          </a:p>
          <a:p>
            <a:pPr lvl="1"/>
            <a:r>
              <a:rPr lang="en-US" sz="1800" dirty="0" smtClean="0"/>
              <a:t>Reduces amplitude and phase errors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26287" t="31692" r="30435" b="44740"/>
          <a:stretch>
            <a:fillRect/>
          </a:stretch>
        </p:blipFill>
        <p:spPr bwMode="auto">
          <a:xfrm>
            <a:off x="2286000" y="1295400"/>
            <a:ext cx="4343400" cy="1751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Design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6802" t="17085" r="7324" b="17791"/>
          <a:stretch>
            <a:fillRect/>
          </a:stretch>
        </p:blipFill>
        <p:spPr bwMode="auto">
          <a:xfrm rot="16200000">
            <a:off x="-533400" y="2895600"/>
            <a:ext cx="4419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 l="16793" t="25377" r="15174" b="16830"/>
          <a:stretch>
            <a:fillRect/>
          </a:stretch>
        </p:blipFill>
        <p:spPr bwMode="auto">
          <a:xfrm>
            <a:off x="3505200" y="1524000"/>
            <a:ext cx="441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4343400"/>
            <a:ext cx="394613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Impedance Matching (Tuning)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8363" y="2271713"/>
            <a:ext cx="48672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590800" y="3048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Z</a:t>
            </a:r>
            <a:r>
              <a:rPr lang="en-US" sz="800" dirty="0" smtClean="0">
                <a:solidFill>
                  <a:schemeClr val="bg1"/>
                </a:solidFill>
              </a:rPr>
              <a:t>0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86400" y="30480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Z</a:t>
            </a:r>
            <a:r>
              <a:rPr lang="en-US" sz="800" dirty="0" smtClean="0">
                <a:solidFill>
                  <a:schemeClr val="bg1"/>
                </a:solidFill>
              </a:rPr>
              <a:t>L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7600" y="2971800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Matching Network</a:t>
            </a:r>
            <a:endParaRPr lang="en-US" sz="1000" dirty="0">
              <a:solidFill>
                <a:schemeClr val="bg1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895600"/>
            <a:ext cx="1619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3276600"/>
            <a:ext cx="1619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Impedance Matching (Tuning)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Normalizing the impedance:</a:t>
            </a:r>
          </a:p>
          <a:p>
            <a:pPr lvl="1"/>
            <a:r>
              <a:rPr lang="en-US" dirty="0" err="1" smtClean="0"/>
              <a:t>z</a:t>
            </a:r>
            <a:r>
              <a:rPr lang="en-US" sz="1000" dirty="0" err="1" smtClean="0"/>
              <a:t>L</a:t>
            </a:r>
            <a:r>
              <a:rPr lang="en-US" dirty="0" smtClean="0"/>
              <a:t>=Z</a:t>
            </a:r>
            <a:r>
              <a:rPr lang="en-US" sz="1000" dirty="0" smtClean="0"/>
              <a:t>L</a:t>
            </a:r>
            <a:r>
              <a:rPr lang="en-US" dirty="0" smtClean="0"/>
              <a:t>/Z</a:t>
            </a:r>
            <a:r>
              <a:rPr lang="en-US" sz="1000" dirty="0" smtClean="0"/>
              <a:t>0</a:t>
            </a:r>
          </a:p>
          <a:p>
            <a:pPr lvl="1"/>
            <a:r>
              <a:rPr lang="en-US" dirty="0" smtClean="0"/>
              <a:t>We assumed Z</a:t>
            </a:r>
            <a:r>
              <a:rPr lang="en-US" sz="1000" dirty="0" smtClean="0"/>
              <a:t>L</a:t>
            </a:r>
            <a:r>
              <a:rPr lang="en-US" dirty="0" smtClean="0"/>
              <a:t>=15-j150</a:t>
            </a:r>
          </a:p>
          <a:p>
            <a:pPr lvl="1"/>
            <a:r>
              <a:rPr lang="en-US" dirty="0" smtClean="0"/>
              <a:t>We assumed Z</a:t>
            </a:r>
            <a:r>
              <a:rPr lang="en-US" sz="1000" dirty="0" smtClean="0"/>
              <a:t>0</a:t>
            </a:r>
            <a:r>
              <a:rPr lang="en-US" dirty="0" smtClean="0"/>
              <a:t>=50</a:t>
            </a:r>
          </a:p>
          <a:p>
            <a:pPr lvl="1"/>
            <a:r>
              <a:rPr lang="en-US" dirty="0" err="1" smtClean="0"/>
              <a:t>z</a:t>
            </a:r>
            <a:r>
              <a:rPr lang="en-US" sz="1000" dirty="0" err="1" smtClean="0"/>
              <a:t>L</a:t>
            </a:r>
            <a:r>
              <a:rPr lang="en-US" dirty="0" smtClean="0"/>
              <a:t>=0.3-j3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Impedance Matching (Tuning)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Note that </a:t>
            </a:r>
            <a:r>
              <a:rPr lang="en-US" dirty="0" err="1" smtClean="0"/>
              <a:t>z</a:t>
            </a:r>
            <a:r>
              <a:rPr lang="en-US" sz="1000" dirty="0" err="1" smtClean="0"/>
              <a:t>L</a:t>
            </a:r>
            <a:r>
              <a:rPr lang="en-US" sz="2600" dirty="0" smtClean="0"/>
              <a:t> </a:t>
            </a:r>
            <a:r>
              <a:rPr lang="en-US" dirty="0" smtClean="0"/>
              <a:t>lies outside the 1+jx circle on the Smith Chart.  Because of this, the following configuration for the matching network should be used.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4114800"/>
            <a:ext cx="58197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Impedance Matching (Tuning)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X=±[R</a:t>
            </a:r>
            <a:r>
              <a:rPr lang="en-US" sz="1000" dirty="0" smtClean="0"/>
              <a:t>L</a:t>
            </a:r>
            <a:r>
              <a:rPr lang="en-US" dirty="0" smtClean="0"/>
              <a:t>(Z</a:t>
            </a:r>
            <a:r>
              <a:rPr lang="en-US" sz="1000" dirty="0" smtClean="0"/>
              <a:t>0</a:t>
            </a:r>
            <a:r>
              <a:rPr lang="en-US" dirty="0" smtClean="0"/>
              <a:t>-R</a:t>
            </a:r>
            <a:r>
              <a:rPr lang="en-US" sz="1000" dirty="0" smtClean="0"/>
              <a:t>L</a:t>
            </a:r>
            <a:r>
              <a:rPr lang="en-US" dirty="0" smtClean="0"/>
              <a:t>)]^(1/2)-X</a:t>
            </a:r>
            <a:r>
              <a:rPr lang="en-US" sz="1000" dirty="0" smtClean="0"/>
              <a:t>L</a:t>
            </a:r>
          </a:p>
          <a:p>
            <a:r>
              <a:rPr lang="en-US" dirty="0" smtClean="0"/>
              <a:t>B=±{[ (Z</a:t>
            </a:r>
            <a:r>
              <a:rPr lang="en-US" sz="1000" dirty="0" smtClean="0"/>
              <a:t>0</a:t>
            </a:r>
            <a:r>
              <a:rPr lang="en-US" dirty="0" smtClean="0"/>
              <a:t>-R</a:t>
            </a:r>
            <a:r>
              <a:rPr lang="en-US" sz="1000" dirty="0" smtClean="0"/>
              <a:t>L</a:t>
            </a:r>
            <a:r>
              <a:rPr lang="en-US" dirty="0" smtClean="0"/>
              <a:t>)/R</a:t>
            </a:r>
            <a:r>
              <a:rPr lang="en-US" sz="1000" dirty="0" smtClean="0"/>
              <a:t>L</a:t>
            </a:r>
            <a:r>
              <a:rPr lang="en-US" dirty="0" smtClean="0"/>
              <a:t>]^(1/2)}/R</a:t>
            </a:r>
            <a:r>
              <a:rPr lang="en-US" sz="1000" dirty="0" smtClean="0"/>
              <a:t>L</a:t>
            </a:r>
            <a:endParaRPr lang="en-US" dirty="0" smtClean="0"/>
          </a:p>
          <a:p>
            <a:r>
              <a:rPr lang="en-US" dirty="0" smtClean="0"/>
              <a:t>Two solutions possible for both B and X</a:t>
            </a:r>
          </a:p>
          <a:p>
            <a:pPr lvl="1"/>
            <a:r>
              <a:rPr lang="en-US" dirty="0" smtClean="0"/>
              <a:t>Positive X implies an inductor</a:t>
            </a:r>
          </a:p>
          <a:p>
            <a:pPr lvl="1"/>
            <a:r>
              <a:rPr lang="en-US" dirty="0" smtClean="0"/>
              <a:t>Negative X implies a capacitor</a:t>
            </a:r>
          </a:p>
          <a:p>
            <a:pPr lvl="1"/>
            <a:r>
              <a:rPr lang="en-US" dirty="0" smtClean="0"/>
              <a:t>Positive B implies a capacitor</a:t>
            </a:r>
          </a:p>
          <a:p>
            <a:pPr lvl="1"/>
            <a:r>
              <a:rPr lang="en-US" dirty="0" smtClean="0"/>
              <a:t>Negative B implies an inductor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Impedance Matching (Tuning)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positive values</a:t>
            </a:r>
          </a:p>
          <a:p>
            <a:pPr lvl="1"/>
            <a:r>
              <a:rPr lang="en-US" dirty="0" err="1" smtClean="0"/>
              <a:t>jX</a:t>
            </a:r>
            <a:r>
              <a:rPr lang="en-US" dirty="0" smtClean="0"/>
              <a:t>=j</a:t>
            </a:r>
            <a:r>
              <a:rPr lang="el-GR" b="1" dirty="0" smtClean="0"/>
              <a:t>ω</a:t>
            </a:r>
            <a:r>
              <a:rPr lang="en-US" dirty="0" smtClean="0"/>
              <a:t>L</a:t>
            </a:r>
          </a:p>
          <a:p>
            <a:pPr lvl="1"/>
            <a:r>
              <a:rPr lang="en-US" dirty="0" err="1" smtClean="0"/>
              <a:t>jB</a:t>
            </a:r>
            <a:r>
              <a:rPr lang="en-US" dirty="0" smtClean="0"/>
              <a:t>=j</a:t>
            </a:r>
            <a:r>
              <a:rPr lang="el-GR" b="1" dirty="0" smtClean="0"/>
              <a:t>ω</a:t>
            </a:r>
            <a:r>
              <a:rPr lang="en-US" dirty="0" smtClean="0"/>
              <a:t>C</a:t>
            </a:r>
          </a:p>
          <a:p>
            <a:r>
              <a:rPr lang="en-US" dirty="0" smtClean="0"/>
              <a:t>For negative values</a:t>
            </a:r>
          </a:p>
          <a:p>
            <a:pPr lvl="1"/>
            <a:r>
              <a:rPr lang="en-US" dirty="0" err="1" smtClean="0"/>
              <a:t>jX</a:t>
            </a:r>
            <a:r>
              <a:rPr lang="en-US" dirty="0" smtClean="0"/>
              <a:t>-j/</a:t>
            </a:r>
            <a:r>
              <a:rPr lang="el-GR" b="1" dirty="0" smtClean="0"/>
              <a:t>ω</a:t>
            </a:r>
            <a:r>
              <a:rPr lang="en-US" dirty="0" smtClean="0"/>
              <a:t>C</a:t>
            </a:r>
          </a:p>
          <a:p>
            <a:pPr lvl="1"/>
            <a:r>
              <a:rPr lang="en-US" dirty="0" err="1" smtClean="0"/>
              <a:t>jB</a:t>
            </a:r>
            <a:r>
              <a:rPr lang="en-US" dirty="0" smtClean="0"/>
              <a:t>=-j/</a:t>
            </a:r>
            <a:r>
              <a:rPr lang="el-GR" b="1" dirty="0" smtClean="0"/>
              <a:t>ω</a:t>
            </a:r>
            <a:r>
              <a:rPr lang="en-US" dirty="0" smtClean="0"/>
              <a:t>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Board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 cstate="print"/>
          <a:srcRect l="33775" t="20603" r="32287" b="22800"/>
          <a:stretch>
            <a:fillRect/>
          </a:stretch>
        </p:blipFill>
        <p:spPr bwMode="auto">
          <a:xfrm>
            <a:off x="304800" y="2209800"/>
            <a:ext cx="3339970" cy="3483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3" cstate="print"/>
          <a:srcRect l="26998" t="29146" r="23181" b="10800"/>
          <a:stretch>
            <a:fillRect/>
          </a:stretch>
        </p:blipFill>
        <p:spPr bwMode="auto">
          <a:xfrm>
            <a:off x="4267200" y="381000"/>
            <a:ext cx="4211714" cy="31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962400"/>
            <a:ext cx="394613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Trial and Error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1" y="3200400"/>
          <a:ext cx="8839201" cy="3048000"/>
        </p:xfrm>
        <a:graphic>
          <a:graphicData uri="http://schemas.openxmlformats.org/drawingml/2006/table">
            <a:tbl>
              <a:tblPr/>
              <a:tblGrid>
                <a:gridCol w="2513407"/>
                <a:gridCol w="1594344"/>
                <a:gridCol w="2944847"/>
                <a:gridCol w="1125419"/>
                <a:gridCol w="661184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4.5pF (4 - 1pF + 0.5pF in parallel)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10pF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0.5pF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2.864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-10.2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4.5pF (4 - 1pF + 0.5pF in parallel)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10pF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-6.67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4.5pF (4 - 1pF + 0.5pF in parallel)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2.761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-7.17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4.5pF (4 - 1pF + 0.5pF in parallel)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20pF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2.747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-8.67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open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20pF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2.06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-5.15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open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10pF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2.114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-7.54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open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2.154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-18.59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open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1.648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-4.01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open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10pF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10pF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2.027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-9.42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open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20pF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10pF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1.999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-9.49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10pF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open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2.63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open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10pF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-22.1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11nH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10pF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2.1897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-20.32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11nH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2.26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-32.1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11nH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2.485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-6.97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11nH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3pF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5pF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-14.1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52401" y="2819400"/>
          <a:ext cx="8686799" cy="381000"/>
        </p:xfrm>
        <a:graphic>
          <a:graphicData uri="http://schemas.openxmlformats.org/drawingml/2006/table">
            <a:tbl>
              <a:tblPr/>
              <a:tblGrid>
                <a:gridCol w="2505543"/>
                <a:gridCol w="1555639"/>
                <a:gridCol w="2877244"/>
                <a:gridCol w="1101338"/>
                <a:gridCol w="647035"/>
              </a:tblGrid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PI Network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           Center </a:t>
                      </a:r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Freq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dB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Trace to GND (doubler side)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Trace in Series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Trace to GND (antenna side)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(GHz)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Trial and Error Results</a:t>
            </a:r>
            <a:endParaRPr lang="en-US" dirty="0"/>
          </a:p>
        </p:txBody>
      </p:sp>
      <p:pic>
        <p:nvPicPr>
          <p:cNvPr id="4" name="Picture 3" descr="2.4Ghz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143000"/>
            <a:ext cx="7467600" cy="5600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</a:p>
          <a:p>
            <a:r>
              <a:rPr lang="en-US" dirty="0" smtClean="0"/>
              <a:t>Requirements</a:t>
            </a:r>
          </a:p>
          <a:p>
            <a:r>
              <a:rPr lang="en-US" dirty="0" smtClean="0"/>
              <a:t>Design</a:t>
            </a:r>
          </a:p>
          <a:p>
            <a:r>
              <a:rPr lang="en-US" dirty="0" smtClean="0"/>
              <a:t>Impedance Matching</a:t>
            </a:r>
          </a:p>
          <a:p>
            <a:r>
              <a:rPr lang="en-US" dirty="0" smtClean="0"/>
              <a:t>Testing</a:t>
            </a:r>
          </a:p>
          <a:p>
            <a:r>
              <a:rPr lang="en-US" dirty="0" smtClean="0"/>
              <a:t>Power requirements</a:t>
            </a:r>
          </a:p>
          <a:p>
            <a:r>
              <a:rPr lang="en-US" dirty="0" smtClean="0"/>
              <a:t>Budget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Power Requirements</a:t>
            </a:r>
            <a:endParaRPr lang="en-US" dirty="0"/>
          </a:p>
        </p:txBody>
      </p:sp>
      <p:sp>
        <p:nvSpPr>
          <p:cNvPr id="8194" name="AutoShape 2" descr="https://mail.google.com/mail/?ui=2&amp;ik=c5d950571a&amp;view=att&amp;th=12869e89b7a07cfe&amp;attid=0.4&amp;disp=inline&amp;realattid=f_g8uj53t73&amp;z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96" name="AutoShape 4" descr="https://mail.google.com/mail/?ui=2&amp;ik=c5d950571a&amp;view=att&amp;th=12869e89b7a07cfe&amp;attid=0.4&amp;disp=inline&amp;realattid=f_g8uj53t73&amp;z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98" name="AutoShape 6" descr="https://mail.google.com/mail/?ui=2&amp;ik=c5d950571a&amp;view=att&amp;th=12869e89b7a07cfe&amp;attid=0.4&amp;disp=inline&amp;realattid=f_g8uj53t73&amp;z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219200" y="1828800"/>
            <a:ext cx="68580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Requirements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66950" y="2624931"/>
          <a:ext cx="3848100" cy="2476500"/>
        </p:xfrm>
        <a:graphic>
          <a:graphicData uri="http://schemas.openxmlformats.org/drawingml/2006/table">
            <a:tbl>
              <a:tblPr/>
              <a:tblGrid>
                <a:gridCol w="1193800"/>
                <a:gridCol w="1168400"/>
                <a:gridCol w="723900"/>
                <a:gridCol w="7620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Attenuation (</a:t>
                      </a:r>
                      <a:r>
                        <a:rPr lang="en-US" sz="1100" b="0" i="0" u="none" strike="noStrike" baseline="0" dirty="0" err="1">
                          <a:solidFill>
                            <a:schemeClr val="tx1"/>
                          </a:solidFill>
                          <a:latin typeface="Calibri"/>
                        </a:rPr>
                        <a:t>dBm</a:t>
                      </a:r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Attenuation (mW)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Potential across LED (V)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2.4 GHz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2.45 GHz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-2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0.630957344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1.449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1.404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-1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0.794328235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1.536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1.499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1.619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1.574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1.258925412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1.648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1.625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1.584893192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1.669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1.653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1.995262315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1.685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1.676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2.511886432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1.702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1.692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3.16227766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1.714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1.707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7.943282347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1.763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latin typeface="Calibri"/>
                        </a:rPr>
                        <a:t>1.766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baseline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baseline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baseline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>
                          <a:solidFill>
                            <a:schemeClr val="tx1"/>
                          </a:solidFill>
                          <a:latin typeface="Calibri"/>
                        </a:rPr>
                        <a:t>Using the 11nH - 3pF - 5pF matching network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Requirements</a:t>
            </a:r>
            <a:endParaRPr lang="en-US" dirty="0"/>
          </a:p>
        </p:txBody>
      </p:sp>
      <p:pic>
        <p:nvPicPr>
          <p:cNvPr id="3481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828799"/>
            <a:ext cx="3810000" cy="3320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276600"/>
            <a:ext cx="1762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257800" y="26670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Friis</a:t>
            </a:r>
            <a:r>
              <a:rPr lang="en-US" dirty="0" smtClean="0"/>
              <a:t> Transmission Equation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76401"/>
            <a:ext cx="3564251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124200"/>
            <a:ext cx="369154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038600"/>
            <a:ext cx="394613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Tasks remaining</a:t>
            </a:r>
          </a:p>
          <a:p>
            <a:pPr lvl="1"/>
            <a:r>
              <a:rPr lang="en-US" dirty="0" smtClean="0"/>
              <a:t>Refine impedance matching techniques</a:t>
            </a:r>
          </a:p>
          <a:p>
            <a:pPr lvl="1"/>
            <a:r>
              <a:rPr lang="en-US" dirty="0" smtClean="0"/>
              <a:t>Verify operation with antenna installed</a:t>
            </a:r>
          </a:p>
          <a:p>
            <a:pPr lvl="1"/>
            <a:r>
              <a:rPr lang="en-US" dirty="0" smtClean="0"/>
              <a:t>Charge a AAA battery</a:t>
            </a:r>
          </a:p>
          <a:p>
            <a:pPr lvl="1"/>
            <a:r>
              <a:rPr lang="en-US" dirty="0" smtClean="0"/>
              <a:t>Explore flexible substrates</a:t>
            </a:r>
          </a:p>
          <a:p>
            <a:r>
              <a:rPr lang="en-US" dirty="0" smtClean="0"/>
              <a:t>Timeline</a:t>
            </a:r>
          </a:p>
          <a:p>
            <a:pPr lvl="1"/>
            <a:r>
              <a:rPr lang="en-US" dirty="0" smtClean="0"/>
              <a:t>Want to be charging a battery within the first 4 weeks of next semester</a:t>
            </a:r>
          </a:p>
          <a:p>
            <a:pPr lvl="1"/>
            <a:r>
              <a:rPr lang="en-US" dirty="0" smtClean="0"/>
              <a:t>Flexible substrates are a secondary objective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b="1" dirty="0" smtClean="0"/>
              <a:t>Budget</a:t>
            </a:r>
            <a:br>
              <a:rPr lang="en-US" sz="4800" b="1" dirty="0" smtClean="0"/>
            </a:b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057400" y="5257800"/>
          <a:ext cx="4838700" cy="142875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54942"/>
                <a:gridCol w="748809"/>
                <a:gridCol w="761500"/>
                <a:gridCol w="904282"/>
                <a:gridCol w="647275"/>
                <a:gridCol w="621892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Part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Quantity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Retail Cost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Expected Cost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/>
                        <a:t>Total Cost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Notes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AAA Rechargable NiMH Batteries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2 packs (8 batteries)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$10.88/pack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/>
                        <a:t>$10.88/pack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/>
                        <a:t>$21.76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 smtClean="0"/>
                        <a:t>Walmart</a:t>
                      </a:r>
                      <a:r>
                        <a:rPr lang="en-US" sz="1100" u="none" strike="noStrike" dirty="0"/>
                        <a:t>; </a:t>
                      </a:r>
                      <a:r>
                        <a:rPr lang="en-US" sz="1100" u="none" strike="noStrike" dirty="0" smtClean="0"/>
                        <a:t>Energizer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AA Rechargable NiMH Batteries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2 packs (8 batteries)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$14.84/pack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$14.84/pack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$29.68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 smtClean="0"/>
                        <a:t>Walmart</a:t>
                      </a:r>
                      <a:r>
                        <a:rPr lang="en-US" sz="1100" u="none" strike="noStrike" dirty="0"/>
                        <a:t>; </a:t>
                      </a:r>
                      <a:r>
                        <a:rPr lang="en-US" sz="1100" u="none" strike="noStrike" dirty="0" smtClean="0"/>
                        <a:t>Battery Biz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Total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$51.44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057400" y="1676400"/>
          <a:ext cx="4838700" cy="28213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54942"/>
                <a:gridCol w="826258"/>
                <a:gridCol w="684051"/>
                <a:gridCol w="904282"/>
                <a:gridCol w="647275"/>
                <a:gridCol w="621892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Part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Quantity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Retail Cost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Expected Cost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/>
                        <a:t>Total Cost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Notes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2.4 GHz wireless-G router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$41.99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/>
                        <a:t>$41.99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/>
                        <a:t>$41.99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/>
                        <a:t>E</a:t>
                      </a:r>
                      <a:r>
                        <a:rPr lang="en-US" sz="1100" u="none" strike="noStrike" dirty="0" err="1" smtClean="0"/>
                        <a:t>bay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/>
                        <a:t>Capacitors </a:t>
                      </a:r>
                      <a:r>
                        <a:rPr lang="en-US" sz="1100" u="none" strike="noStrike" dirty="0" smtClean="0"/>
                        <a:t>(.1pF </a:t>
                      </a:r>
                      <a:r>
                        <a:rPr lang="en-US" sz="1100" u="none" strike="noStrike" dirty="0"/>
                        <a:t>to 150pF)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/>
                        <a:t>750 </a:t>
                      </a:r>
                      <a:r>
                        <a:rPr lang="en-US" sz="1100" u="none" strike="noStrike" dirty="0"/>
                        <a:t>(various sizes)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/>
                        <a:t>$83.65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 smtClean="0"/>
                        <a:t>Digikey</a:t>
                      </a:r>
                      <a:r>
                        <a:rPr lang="en-US" sz="1100" u="none" strike="noStrike" dirty="0" smtClean="0"/>
                        <a:t>/Mouser</a:t>
                      </a:r>
                    </a:p>
                  </a:txBody>
                  <a:tcPr marL="9525" marR="9525" marT="9525" marB="0" anchor="b"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/>
                        <a:t>Inductors (11nH)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/>
                        <a:t>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/>
                        <a:t>$6.01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/>
                        <a:t>D</a:t>
                      </a:r>
                      <a:r>
                        <a:rPr lang="en-US" sz="1100" u="none" strike="noStrike" dirty="0" err="1" smtClean="0"/>
                        <a:t>igikey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 smtClean="0"/>
                        <a:t>RF Detector 4 VBR 0.3 pF</a:t>
                      </a:r>
                      <a:endParaRPr lang="fr-FR" sz="1100" b="0" i="0" u="none" strike="noStrike" dirty="0">
                        <a:solidFill>
                          <a:srgbClr val="333333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/>
                        <a:t>100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/>
                        <a:t>$0.68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/>
                        <a:t>$</a:t>
                      </a:r>
                      <a:r>
                        <a:rPr lang="en-US" sz="1100" u="none" strike="noStrike" dirty="0" smtClean="0"/>
                        <a:t>0.68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/>
                        <a:t>$68.00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M</a:t>
                      </a:r>
                      <a:r>
                        <a:rPr lang="en-US" sz="1100" u="none" strike="noStrike" dirty="0" smtClean="0"/>
                        <a:t>ouser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/>
                        <a:t>Mica 2.4 GHz SMD Antenna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$11.20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$11.20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/>
                        <a:t>$56.00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/>
                        <a:t>A</a:t>
                      </a:r>
                      <a:r>
                        <a:rPr lang="en-US" sz="1100" u="none" strike="noStrike" dirty="0" err="1" smtClean="0"/>
                        <a:t>ntenova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Rogers duroid 5880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1 sheet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$0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/>
                        <a:t>$0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P</a:t>
                      </a:r>
                      <a:r>
                        <a:rPr lang="en-US" sz="1100" u="none" strike="noStrike" dirty="0" smtClean="0"/>
                        <a:t>rovided </a:t>
                      </a:r>
                      <a:r>
                        <a:rPr lang="en-US" sz="1100" u="none" strike="noStrike" dirty="0"/>
                        <a:t>by Ben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Total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$255.65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48000" y="4572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Remaining Purchases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PCBs created</a:t>
            </a:r>
          </a:p>
          <a:p>
            <a:pPr lvl="1"/>
            <a:r>
              <a:rPr lang="en-US" dirty="0" smtClean="0"/>
              <a:t>Initial prototype including antenna</a:t>
            </a:r>
          </a:p>
          <a:p>
            <a:pPr lvl="1"/>
            <a:r>
              <a:rPr lang="en-US" dirty="0" smtClean="0"/>
              <a:t>Test board including SMA input</a:t>
            </a:r>
          </a:p>
          <a:p>
            <a:r>
              <a:rPr lang="en-US" dirty="0" smtClean="0"/>
              <a:t>Impedance matching completed</a:t>
            </a:r>
          </a:p>
          <a:p>
            <a:pPr lvl="1"/>
            <a:r>
              <a:rPr lang="en-US" dirty="0" smtClean="0"/>
              <a:t>Need to refine this process</a:t>
            </a:r>
          </a:p>
          <a:p>
            <a:pPr lvl="1"/>
            <a:r>
              <a:rPr lang="en-US" dirty="0" smtClean="0"/>
              <a:t>Need to incorporate antenna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Charging a battery without being hooked into the grid.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Wireless?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Environmental Considerations</a:t>
            </a:r>
          </a:p>
          <a:p>
            <a:r>
              <a:rPr lang="en-US" dirty="0" smtClean="0"/>
              <a:t>Mobility</a:t>
            </a:r>
          </a:p>
          <a:p>
            <a:r>
              <a:rPr lang="en-US" dirty="0" smtClean="0"/>
              <a:t>Energy Costs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3200" dirty="0" smtClean="0"/>
              <a:t>Design a wireless battery charger</a:t>
            </a:r>
            <a:endParaRPr lang="en-US" sz="2800" dirty="0" smtClean="0"/>
          </a:p>
          <a:p>
            <a:pPr lvl="0"/>
            <a:r>
              <a:rPr lang="en-US" sz="3200" dirty="0" smtClean="0"/>
              <a:t>Operate at 2.4 GHz</a:t>
            </a:r>
            <a:endParaRPr lang="en-US" sz="2800" dirty="0" smtClean="0"/>
          </a:p>
          <a:p>
            <a:pPr lvl="0"/>
            <a:r>
              <a:rPr lang="en-US" sz="3200" dirty="0" smtClean="0"/>
              <a:t>Create a DC output voltage</a:t>
            </a:r>
            <a:endParaRPr lang="en-US" sz="2800" dirty="0" smtClean="0"/>
          </a:p>
          <a:p>
            <a:pPr lvl="0"/>
            <a:r>
              <a:rPr lang="en-US" sz="3200" dirty="0" smtClean="0"/>
              <a:t>Uses high frequency laminate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1962944"/>
            <a:ext cx="61722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Voltage </a:t>
            </a:r>
            <a:r>
              <a:rPr lang="en-US" dirty="0" err="1" smtClean="0"/>
              <a:t>Doubler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Uses configuration capacitors and Diodes</a:t>
            </a:r>
          </a:p>
          <a:p>
            <a:r>
              <a:rPr lang="en-US" dirty="0" smtClean="0"/>
              <a:t>Rectifies AC input to DC output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3810000"/>
            <a:ext cx="46672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Voltage </a:t>
            </a:r>
            <a:r>
              <a:rPr lang="en-US" dirty="0" err="1" smtClean="0"/>
              <a:t>Doubler</a:t>
            </a:r>
            <a:r>
              <a:rPr lang="en-US" dirty="0" smtClean="0"/>
              <a:t> Workings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524000"/>
            <a:ext cx="602932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4038600"/>
            <a:ext cx="6096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Schematic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371600"/>
            <a:ext cx="7239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381</TotalTime>
  <Words>730</Words>
  <Application>Microsoft Office PowerPoint</Application>
  <PresentationFormat>On-screen Show (4:3)</PresentationFormat>
  <Paragraphs>286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Technic</vt:lpstr>
      <vt:lpstr>Conformal WIRELESS BATTERY PROJECT</vt:lpstr>
      <vt:lpstr>Summary</vt:lpstr>
      <vt:lpstr>The Problem</vt:lpstr>
      <vt:lpstr>Why Wireless?</vt:lpstr>
      <vt:lpstr>Requirements</vt:lpstr>
      <vt:lpstr>Block Diagram</vt:lpstr>
      <vt:lpstr>Voltage Doubler</vt:lpstr>
      <vt:lpstr>Voltage Doubler Workings</vt:lpstr>
      <vt:lpstr>Schematic</vt:lpstr>
      <vt:lpstr>Lommen’s Microstrip Calculator</vt:lpstr>
      <vt:lpstr>Initial Design</vt:lpstr>
      <vt:lpstr>Impedance Matching (Tuning)</vt:lpstr>
      <vt:lpstr>Impedance Matching (Tuning)</vt:lpstr>
      <vt:lpstr>Impedance Matching (Tuning)</vt:lpstr>
      <vt:lpstr>Impedance Matching (Tuning)</vt:lpstr>
      <vt:lpstr>Impedance Matching (Tuning)</vt:lpstr>
      <vt:lpstr>Test Board</vt:lpstr>
      <vt:lpstr>Trial and Error</vt:lpstr>
      <vt:lpstr>Trial and Error Results</vt:lpstr>
      <vt:lpstr>Power Requirements</vt:lpstr>
      <vt:lpstr>Power Requirements</vt:lpstr>
      <vt:lpstr>Power Requirements</vt:lpstr>
      <vt:lpstr>Project Status</vt:lpstr>
      <vt:lpstr>Project Status</vt:lpstr>
      <vt:lpstr>Budget </vt:lpstr>
      <vt:lpstr>Summary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Conformal WIRELESS BATTERY PROJECT</dc:title>
  <dc:creator>Matthew Sandbakken</dc:creator>
  <cp:lastModifiedBy>casey.brossart</cp:lastModifiedBy>
  <cp:revision>49</cp:revision>
  <dcterms:created xsi:type="dcterms:W3CDTF">2010-05-05T16:52:26Z</dcterms:created>
  <dcterms:modified xsi:type="dcterms:W3CDTF">2010-05-19T17:09:09Z</dcterms:modified>
</cp:coreProperties>
</file>